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Lora"/>
      <p:regular r:id="rId27"/>
      <p:bold r:id="rId28"/>
      <p:italic r:id="rId29"/>
      <p:boldItalic r:id="rId30"/>
    </p:embeddedFon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r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Lora-boldItalic.fntdata"/><Relationship Id="rId11" Type="http://schemas.openxmlformats.org/officeDocument/2006/relationships/slide" Target="slides/slide7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cxnSp>
        <p:nvCxnSpPr>
          <p:cNvPr id="11" name="Shape 11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" name="Shape 12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" name="Shape 17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cxnSp>
        <p:nvCxnSpPr>
          <p:cNvPr id="19" name="Shape 19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" name="Shape 2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" name="Shape 24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ora"/>
                <a:ea typeface="Lora"/>
                <a:cs typeface="Lora"/>
                <a:sym typeface="Lo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" name="Shape 29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2" name="Shape 32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" name="Shape 3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38" name="Shape 3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" name="Shape 39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" name="Shape 4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47" name="Shape 4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" name="Shape 48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" name="Shape 5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53" name="Shape 5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" name="Shape 5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1990450" y="4037375"/>
            <a:ext cx="51629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360"/>
              </a:spcBef>
              <a:buSzPct val="1000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9" name="Shape 59"/>
          <p:cNvCxnSpPr/>
          <p:nvPr/>
        </p:nvCxnSpPr>
        <p:spPr>
          <a:xfrm>
            <a:off x="-6025" y="46661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" name="Shape 60"/>
          <p:cNvSpPr/>
          <p:nvPr/>
        </p:nvSpPr>
        <p:spPr>
          <a:xfrm>
            <a:off x="4457400" y="4551496"/>
            <a:ext cx="229199" cy="229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Lora"/>
                <a:ea typeface="Lora"/>
                <a:cs typeface="Lora"/>
                <a:sym typeface="Lor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hape 63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4" name="Shape 64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jpg"/><Relationship Id="rId4" Type="http://schemas.openxmlformats.org/officeDocument/2006/relationships/image" Target="../media/image0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youtube.com/v/3m_PFcU3SSw" TargetMode="External"/><Relationship Id="rId4" Type="http://schemas.openxmlformats.org/officeDocument/2006/relationships/image" Target="../media/image0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Visualisation en bibliothèque</a:t>
            </a:r>
          </a:p>
        </p:txBody>
      </p:sp>
      <p:grpSp>
        <p:nvGrpSpPr>
          <p:cNvPr id="73" name="Shape 73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74" name="Shape 7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" name="Shape 83"/>
          <p:cNvSpPr txBox="1"/>
          <p:nvPr/>
        </p:nvSpPr>
        <p:spPr>
          <a:xfrm>
            <a:off x="5653425" y="2039675"/>
            <a:ext cx="3203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Auteur : Alix Ducros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Encadrant : Aurélien Tabard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03/2016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Conception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Étape 1 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Définition de </a:t>
            </a:r>
            <a:r>
              <a:rPr lang="en">
                <a:highlight>
                  <a:srgbClr val="FFCD00"/>
                </a:highlight>
              </a:rPr>
              <a:t>cas d’utilisations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Recherche personnalisée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Sélection d’un sujet proposé</a:t>
            </a:r>
          </a:p>
        </p:txBody>
      </p:sp>
      <p:grpSp>
        <p:nvGrpSpPr>
          <p:cNvPr id="182" name="Shape 182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83" name="Shape 183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Shape 18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Conception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381250" y="1616471"/>
            <a:ext cx="6809700" cy="104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Étape 2 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Définition d’un </a:t>
            </a:r>
            <a:r>
              <a:rPr lang="en">
                <a:highlight>
                  <a:srgbClr val="FFCD00"/>
                </a:highlight>
              </a:rPr>
              <a:t>scénario utilisateur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92" name="Shape 192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93" name="Shape 193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49" y="2660474"/>
            <a:ext cx="3609985" cy="2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Conception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381250" y="1616475"/>
            <a:ext cx="4050600" cy="255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Étape 3 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Réalisation d’</a:t>
            </a:r>
            <a:r>
              <a:rPr lang="en">
                <a:highlight>
                  <a:srgbClr val="FFCD00"/>
                </a:highlight>
              </a:rPr>
              <a:t>esquisses</a:t>
            </a:r>
            <a:r>
              <a:rPr lang="en"/>
              <a:t> papier puis de </a:t>
            </a:r>
            <a:r>
              <a:rPr lang="en">
                <a:highlight>
                  <a:srgbClr val="FFCD00"/>
                </a:highlight>
              </a:rPr>
              <a:t>prototypes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3" name="Shape 203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04" name="Shape 204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Shape 20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253" y="1507199"/>
            <a:ext cx="33438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Développement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Choix d’une base de donnée d’ouvrage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 Bibliothèque Nationale de France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 Amazon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Google Books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Simplicité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Conditions d’utilisation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API REST</a:t>
            </a:r>
          </a:p>
        </p:txBody>
      </p:sp>
      <p:grpSp>
        <p:nvGrpSpPr>
          <p:cNvPr id="214" name="Shape 214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15" name="Shape 21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Shape 21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Développement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381250" y="1616475"/>
            <a:ext cx="4915200" cy="12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Géo-localisation en intérieur 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Utilisation de </a:t>
            </a:r>
            <a:r>
              <a:rPr lang="en">
                <a:highlight>
                  <a:srgbClr val="FFCD00"/>
                </a:highlight>
              </a:rPr>
              <a:t>beacons Bluetooth</a:t>
            </a:r>
            <a:r>
              <a:rPr lang="en"/>
              <a:t>.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25" name="Shape 22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Shape 22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0" y="2627646"/>
            <a:ext cx="5793962" cy="251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950" y="1246050"/>
            <a:ext cx="1545075" cy="1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Développement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36" name="Shape 23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Shape 23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350" y="1358275"/>
            <a:ext cx="4231725" cy="3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157" y="1246050"/>
            <a:ext cx="2154894" cy="383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Développement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1381250" y="1616475"/>
            <a:ext cx="3651300" cy="6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Google Knowledge Graph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48" name="Shape 248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Shape 25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1" y="2250375"/>
            <a:ext cx="3462950" cy="21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049" y="1358274"/>
            <a:ext cx="2129184" cy="37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Démonstration</a:t>
            </a:r>
          </a:p>
        </p:txBody>
      </p:sp>
      <p:grpSp>
        <p:nvGrpSpPr>
          <p:cNvPr id="258" name="Shape 25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59" name="Shape 25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Shape 26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2" name="Shape 262">
            <a:hlinkClick r:id="rId3"/>
          </p:cNvPr>
          <p:cNvSpPr/>
          <p:nvPr/>
        </p:nvSpPr>
        <p:spPr>
          <a:xfrm>
            <a:off x="2230575" y="13582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5. Évaluation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69" name="Shape 26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Shape 27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642" y="1358275"/>
            <a:ext cx="2451030" cy="3785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idx="1" type="body"/>
          </p:nvPr>
        </p:nvSpPr>
        <p:spPr>
          <a:xfrm>
            <a:off x="1381250" y="1616475"/>
            <a:ext cx="38289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Protocole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Application lancée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 testeur 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Connait le but global de l’application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 connait pas son fonctionnement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Retours pendant le test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5. Évaluation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80" name="Shape 28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Shape 28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381250" y="1616475"/>
            <a:ext cx="67332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Retours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Découverte de livres agréable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Format pouvant accueillir plus d’informations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UI pas assez communicative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Bluetooth peu précis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5375409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Mélange de collections </a:t>
            </a:r>
            <a:r>
              <a:rPr lang="en" sz="1800">
                <a:highlight>
                  <a:srgbClr val="FFCD00"/>
                </a:highlight>
              </a:rPr>
              <a:t>physiques</a:t>
            </a:r>
            <a:r>
              <a:rPr lang="en" sz="1800"/>
              <a:t> et </a:t>
            </a:r>
            <a:r>
              <a:rPr lang="en" sz="1800">
                <a:highlight>
                  <a:srgbClr val="FFCD00"/>
                </a:highlight>
              </a:rPr>
              <a:t>numériques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Géo-localisation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Beacon Bluetooth</a:t>
            </a:r>
          </a:p>
        </p:txBody>
      </p:sp>
      <p:grpSp>
        <p:nvGrpSpPr>
          <p:cNvPr id="91" name="Shape 91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92" name="Shape 92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696" y="831400"/>
            <a:ext cx="1879823" cy="33419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6. Conclusion</a:t>
            </a:r>
          </a:p>
        </p:txBody>
      </p:sp>
      <p:grpSp>
        <p:nvGrpSpPr>
          <p:cNvPr id="289" name="Shape 28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290" name="Shape 29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Shape 29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381250" y="1616475"/>
            <a:ext cx="67332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Sérendipité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Conception d’une application 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Utilisation de beacons Bluetooth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API Google Books et Knowledge Graph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Évaluation de l’application par des utilisateurs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6. Conclusion</a:t>
            </a:r>
          </a:p>
        </p:txBody>
      </p:sp>
      <p:grpSp>
        <p:nvGrpSpPr>
          <p:cNvPr id="299" name="Shape 29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300" name="Shape 30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Shape 30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975" y="1655050"/>
            <a:ext cx="2667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047" y="2844850"/>
            <a:ext cx="2123475" cy="15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175" y="1503637"/>
            <a:ext cx="4154750" cy="142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4294967295" type="subTitle"/>
          </p:nvPr>
        </p:nvSpPr>
        <p:spPr>
          <a:xfrm>
            <a:off x="2371500" y="2093775"/>
            <a:ext cx="5831400" cy="165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3600">
                <a:latin typeface="Lora"/>
                <a:ea typeface="Lora"/>
                <a:cs typeface="Lora"/>
                <a:sym typeface="Lora"/>
              </a:rPr>
              <a:t>Merci pour votre attention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i="1" sz="360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311" name="Shape 311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2" name="Shape 312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Fin</a:t>
            </a:r>
          </a:p>
        </p:txBody>
      </p:sp>
      <p:cxnSp>
        <p:nvCxnSpPr>
          <p:cNvPr id="313" name="Shape 31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4" name="Shape 314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5" name="Shape 315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16" name="Shape 316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Shape 3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5375409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Mélange de collections </a:t>
            </a:r>
            <a:r>
              <a:rPr lang="en" sz="1800">
                <a:highlight>
                  <a:srgbClr val="FFCD00"/>
                </a:highlight>
              </a:rPr>
              <a:t>physiques</a:t>
            </a:r>
            <a:r>
              <a:rPr lang="en" sz="1800"/>
              <a:t> et </a:t>
            </a:r>
            <a:r>
              <a:rPr lang="en" sz="1800">
                <a:highlight>
                  <a:srgbClr val="FFCD00"/>
                </a:highlight>
              </a:rPr>
              <a:t>numériques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Géo-localisation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Beacon Bluetooth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04" name="Shape 104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696" y="831400"/>
            <a:ext cx="1879823" cy="3341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Partenaires 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LIRIS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ENSSIB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Biin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15" name="Shape 115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30215" l="18903" r="0" t="26723"/>
          <a:stretch/>
        </p:blipFill>
        <p:spPr>
          <a:xfrm>
            <a:off x="4013625" y="3380975"/>
            <a:ext cx="1544925" cy="8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012" y="2572500"/>
            <a:ext cx="24479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200" y="1729300"/>
            <a:ext cx="2320000" cy="10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Plan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381250" y="1618424"/>
            <a:ext cx="6809700" cy="311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Etat de l’art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Conception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Développement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Démonstration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Évaluation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Conclusion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7" name="Shape 12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28" name="Shape 12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814911" y="1754061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Etat de l’art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39" name="Shape 13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5" y="1358275"/>
            <a:ext cx="8041375" cy="37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Etat de l’art</a:t>
            </a:r>
          </a:p>
        </p:txBody>
      </p:sp>
      <p:grpSp>
        <p:nvGrpSpPr>
          <p:cNvPr id="148" name="Shape 148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49" name="Shape 149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Shape 151"/>
          <p:cNvSpPr txBox="1"/>
          <p:nvPr/>
        </p:nvSpPr>
        <p:spPr>
          <a:xfrm>
            <a:off x="1381250" y="1529750"/>
            <a:ext cx="64005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Sérendipité </a:t>
            </a:r>
            <a:r>
              <a:rPr lang="en" sz="1800"/>
              <a:t>: réaliser une découverte ou une invention de façon inattendue à la suite d’un concours de circonstances fortuit.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381250" y="3092747"/>
            <a:ext cx="6809700" cy="1635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Contenus lié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Contexte géographique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Visualisation d’adjacences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Etat de l’art</a:t>
            </a:r>
          </a:p>
        </p:txBody>
      </p:sp>
      <p:grpSp>
        <p:nvGrpSpPr>
          <p:cNvPr id="159" name="Shape 159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60" name="Shape 160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Shape 162"/>
          <p:cNvSpPr txBox="1"/>
          <p:nvPr/>
        </p:nvSpPr>
        <p:spPr>
          <a:xfrm>
            <a:off x="1371750" y="1474325"/>
            <a:ext cx="640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Bohemian Bookshelf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49" y="1867925"/>
            <a:ext cx="5822768" cy="32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Etat de l’art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889983" y="1007707"/>
            <a:ext cx="270225" cy="238343"/>
            <a:chOff x="5247525" y="3007275"/>
            <a:chExt cx="517575" cy="456510"/>
          </a:xfrm>
        </p:grpSpPr>
        <p:sp>
          <p:nvSpPr>
            <p:cNvPr id="171" name="Shape 171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566575" y="3265260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Shape 173"/>
          <p:cNvSpPr txBox="1"/>
          <p:nvPr/>
        </p:nvSpPr>
        <p:spPr>
          <a:xfrm>
            <a:off x="1371750" y="1474325"/>
            <a:ext cx="640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Blended Shelf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49" y="1867925"/>
            <a:ext cx="5808358" cy="3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